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07200" cy="9939338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C0E"/>
    <a:srgbClr val="13F529"/>
    <a:srgbClr val="FB0DC8"/>
    <a:srgbClr val="510DFB"/>
    <a:srgbClr val="03A6B7"/>
    <a:srgbClr val="A21E47"/>
    <a:srgbClr val="28AB8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99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581B5FD-61D7-4BE8-B72A-C68AE1E04C70}" type="datetimeFigureOut">
              <a:rPr lang="ja-JP" altLang="en-US"/>
              <a:pPr>
                <a:defRPr/>
              </a:pPr>
              <a:t>2022/8/25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B7ADB0E-DD28-430C-86A4-AFDAAB8DEDC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01270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2D890193-3B50-4BE0-905A-5EA9F69C1AB1}" type="slidenum">
              <a:rPr lang="ja-JP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81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26B0F-E6C2-4091-BA11-3C12EF0163AE}" type="datetime1">
              <a:rPr lang="ja-JP" altLang="en-US"/>
              <a:pPr>
                <a:defRPr/>
              </a:pPr>
              <a:t>2022/8/25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97FAC-1943-47B0-9161-A55CCFF70C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1533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514AF-F678-4E2C-8AB3-DC2718522995}" type="datetime1">
              <a:rPr lang="ja-JP" altLang="en-US"/>
              <a:pPr>
                <a:defRPr/>
              </a:pPr>
              <a:t>2022/8/25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33EC0-A91E-476B-85AF-E596A62B67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396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8429E-B67F-448D-B78F-8650F2DB248A}" type="datetime1">
              <a:rPr lang="ja-JP" altLang="en-US"/>
              <a:pPr>
                <a:defRPr/>
              </a:pPr>
              <a:t>2022/8/25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6C12D-A81C-4F6D-A16B-8B257290FE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99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F22F0-B947-4E3B-8E12-329F8E3F9A3A}" type="datetime1">
              <a:rPr lang="ja-JP" altLang="en-US"/>
              <a:pPr>
                <a:defRPr/>
              </a:pPr>
              <a:t>2022/8/25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FF81E-1121-4CB1-A6BA-9FCD9F94FE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1551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1DBAE-4487-47FD-9FD9-9F2160C376C5}" type="datetime1">
              <a:rPr lang="ja-JP" altLang="en-US"/>
              <a:pPr>
                <a:defRPr/>
              </a:pPr>
              <a:t>2022/8/25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2CF37-80D4-47C3-A109-6042A7486F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3353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554C9-F87B-49A8-B1AC-846D328CE549}" type="datetime1">
              <a:rPr lang="ja-JP" altLang="en-US"/>
              <a:pPr>
                <a:defRPr/>
              </a:pPr>
              <a:t>2022/8/25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05133-D588-4293-B428-5EDA9F66970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092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9F09C-7EB9-4F3F-945C-97B466D4A658}" type="datetime1">
              <a:rPr lang="ja-JP" altLang="en-US"/>
              <a:pPr>
                <a:defRPr/>
              </a:pPr>
              <a:t>2022/8/25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EB901-657E-47DF-99A4-0E54C4E4685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840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FCD6B-0700-4610-9818-36858B775D1E}" type="datetime1">
              <a:rPr lang="ja-JP" altLang="en-US"/>
              <a:pPr>
                <a:defRPr/>
              </a:pPr>
              <a:t>2022/8/25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5668F-AF88-496E-84BD-33AA700AFE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175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975A8-F60E-43FC-9FED-614D976CEE36}" type="datetime1">
              <a:rPr lang="ja-JP" altLang="en-US"/>
              <a:pPr>
                <a:defRPr/>
              </a:pPr>
              <a:t>2022/8/25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B3813-D694-4D11-8F8E-AB25EE9DE3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8823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F6225-4A20-4ECA-8AE5-770F5A2AFBD9}" type="datetime1">
              <a:rPr lang="ja-JP" altLang="en-US"/>
              <a:pPr>
                <a:defRPr/>
              </a:pPr>
              <a:t>2022/8/25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271AF-2E04-4821-941E-556D24F72C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7748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9D9E6-C87C-42C1-96C1-7450A29E621F}" type="datetime1">
              <a:rPr lang="ja-JP" altLang="en-US"/>
              <a:pPr>
                <a:defRPr/>
              </a:pPr>
              <a:t>2022/8/25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7C8ED-C415-4A98-BB70-8C43068BE5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7291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1586018B-09C1-4BA7-9232-7C18D47F9B66}" type="datetime1">
              <a:rPr lang="ja-JP" altLang="en-US"/>
              <a:pPr>
                <a:defRPr/>
              </a:pPr>
              <a:t>2022/8/25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C19B372-3AB2-4C9E-A9F3-37629C4AF4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-36857" y="112476"/>
            <a:ext cx="693170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32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ABC0E"/>
                </a:solidFill>
                <a:latin typeface="Calibri" panose="020F0502020204030204"/>
              </a:rPr>
              <a:t>「</a:t>
            </a:r>
            <a:r>
              <a:rPr lang="ja-JP" altLang="en-US" sz="32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ABC0E"/>
                </a:solidFill>
                <a:latin typeface="Calibri" panose="020F0502020204030204"/>
              </a:rPr>
              <a:t>湖北医師会学術講演会</a:t>
            </a:r>
            <a:r>
              <a:rPr lang="ja-JP" altLang="ja-JP" sz="32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ABC0E"/>
                </a:solidFill>
                <a:latin typeface="Calibri" panose="020F0502020204030204"/>
              </a:rPr>
              <a:t>」</a:t>
            </a:r>
            <a:endParaRPr lang="ja-JP" altLang="en-US" sz="32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ABC0E"/>
              </a:solidFill>
              <a:latin typeface="Calibri" panose="020F0502020204030204"/>
            </a:endParaRPr>
          </a:p>
        </p:txBody>
      </p:sp>
      <p:sp>
        <p:nvSpPr>
          <p:cNvPr id="3075" name="テキスト ボックス 12"/>
          <p:cNvSpPr txBox="1">
            <a:spLocks noChangeArrowheads="1"/>
          </p:cNvSpPr>
          <p:nvPr/>
        </p:nvSpPr>
        <p:spPr bwMode="auto">
          <a:xfrm>
            <a:off x="6668509" y="73025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 eaLnBrk="1" hangingPunct="1"/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 eaLnBrk="1" hangingPunct="1"/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06757" y="699276"/>
            <a:ext cx="62617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1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謹啓</a:t>
            </a:r>
            <a:endParaRPr lang="ja-JP" altLang="ja-JP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16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時下、先生におかれましては益々ご清祥の段、お慶び申し上げます。</a:t>
            </a:r>
            <a:r>
              <a:rPr lang="en-US" altLang="ja-JP" sz="1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1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下記の日程において、</a:t>
            </a:r>
            <a:r>
              <a:rPr lang="ja-JP" altLang="en-US" sz="1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リウマチ科みやもと 主 宮本茂輝先生</a:t>
            </a:r>
            <a:r>
              <a:rPr lang="ja-JP" altLang="ja-JP" sz="1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をお招きして、</a:t>
            </a:r>
            <a:endParaRPr lang="en-US" altLang="ja-JP" sz="14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1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『</a:t>
            </a:r>
            <a:r>
              <a:rPr lang="ja-JP" altLang="en-US" sz="1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湖北膠原病講演会</a:t>
            </a:r>
            <a:r>
              <a:rPr lang="ja-JP" altLang="ja-JP" sz="1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』を開催させて頂くこととなりました。</a:t>
            </a:r>
            <a:endParaRPr lang="en-US" altLang="ja-JP" sz="14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1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ご多忙とは存じますが、ご出席賜ります様よろしくお願い申し上げます。</a:t>
            </a:r>
            <a:r>
              <a:rPr lang="en-GB" altLang="ja-JP" sz="16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 </a:t>
            </a:r>
            <a:endParaRPr lang="en-US" altLang="ja-JP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　　　　　　　　　　　　　　　　　　　　　　　　　　　　　　</a:t>
            </a:r>
            <a:r>
              <a:rPr lang="ja-JP" altLang="ja-JP" sz="1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謹白</a:t>
            </a:r>
            <a:endParaRPr lang="ja-JP" altLang="ja-JP" sz="2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345720" y="2413493"/>
            <a:ext cx="6255185" cy="2030041"/>
          </a:xfrm>
          <a:prstGeom prst="round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>
            <a:outerShdw dist="50800" dir="5400000" sx="1000" sy="1000" algn="ctr" rotWithShape="0">
              <a:srgbClr val="000000">
                <a:alpha val="73000"/>
              </a:srgbClr>
            </a:outerShdw>
            <a:softEdge rad="0"/>
          </a:effectLst>
          <a:scene3d>
            <a:camera prst="orthographicFront"/>
            <a:lightRig rig="flat" dir="t"/>
          </a:scene3d>
          <a:sp3d contourW="12700" prstMaterial="clear">
            <a:bevelT w="298450" h="196850"/>
            <a:bevelB w="63500" h="177800"/>
            <a:contourClr>
              <a:sysClr val="window" lastClr="FFFFFF"/>
            </a:contourClr>
          </a:sp3d>
        </p:spPr>
        <p:txBody>
          <a:bodyPr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ja-JP" sz="1600" b="1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日時：</a:t>
            </a:r>
            <a:r>
              <a:rPr kumimoji="0" lang="ja-JP" altLang="en-US" sz="1600" b="1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kumimoji="0" lang="en-US" altLang="ja-JP" sz="2400" b="1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0" lang="ja-JP" altLang="ja-JP" sz="1600" b="1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0" lang="en-US" altLang="ja-JP" sz="2400" b="1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kumimoji="0" lang="ja-JP" altLang="ja-JP" sz="1600" b="1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0" lang="en-US" altLang="ja-JP" sz="2400" b="1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</a:t>
            </a:r>
            <a:r>
              <a:rPr kumimoji="0" lang="ja-JP" altLang="ja-JP" sz="1600" b="1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</a:t>
            </a:r>
            <a:r>
              <a:rPr kumimoji="0" lang="ja-JP" altLang="en-US" sz="1600" b="1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土</a:t>
            </a:r>
            <a:r>
              <a:rPr kumimoji="0" lang="ja-JP" altLang="ja-JP" sz="1600" b="1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　</a:t>
            </a:r>
            <a:r>
              <a:rPr kumimoji="0" lang="en-US" altLang="ja-JP" sz="2400" b="1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15:00-16:00</a:t>
            </a:r>
            <a:endParaRPr kumimoji="0" lang="en-US" altLang="ja-JP" sz="1600" b="1" kern="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1121" lvl="0" defTabSz="914400" eaLnBrk="1" fontAlgn="auto" hangingPunct="1">
              <a:spcBef>
                <a:spcPts val="108"/>
              </a:spcBef>
              <a:spcAft>
                <a:spcPts val="0"/>
              </a:spcAft>
            </a:pPr>
            <a:r>
              <a:rPr kumimoji="0" lang="ja-JP" altLang="ja-JP" sz="1600" b="1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場所：</a:t>
            </a:r>
            <a:r>
              <a:rPr kumimoji="0" lang="ja-JP" altLang="en-US" sz="1600" b="1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セミナー＆カルチャーセンター臨湖　南館　第</a:t>
            </a:r>
            <a:r>
              <a:rPr kumimoji="0" lang="en-US" altLang="ja-JP" sz="1600" b="1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kumimoji="0" lang="ja-JP" altLang="en-US" sz="1600" b="1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会議室</a:t>
            </a:r>
          </a:p>
          <a:p>
            <a:r>
              <a:rPr kumimoji="0" lang="ja-JP" altLang="en-US" sz="1600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526-0067 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滋賀県長浜市港町４番９号 </a:t>
            </a:r>
          </a:p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 0749-65-2120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-36857" y="4848990"/>
            <a:ext cx="6853238" cy="3137252"/>
            <a:chOff x="-145008" y="5595674"/>
            <a:chExt cx="6853238" cy="2309521"/>
          </a:xfrm>
        </p:grpSpPr>
        <p:sp>
          <p:nvSpPr>
            <p:cNvPr id="32" name="角丸四角形 31"/>
            <p:cNvSpPr/>
            <p:nvPr/>
          </p:nvSpPr>
          <p:spPr>
            <a:xfrm>
              <a:off x="135278" y="5611413"/>
              <a:ext cx="996065" cy="369331"/>
            </a:xfrm>
            <a:prstGeom prst="round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  <a:scene3d>
              <a:camera prst="orthographicFront"/>
              <a:lightRig rig="freezing" dir="t"/>
            </a:scene3d>
            <a:sp3d prstMaterial="dkEdge">
              <a:bevelT prst="relaxedInset"/>
            </a:sp3d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2000" kern="0" dirty="0">
                  <a:solidFill>
                    <a:prstClr val="white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講演</a:t>
              </a:r>
              <a:endParaRPr kumimoji="0" lang="ja-JP" altLang="en-US" sz="2000" kern="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091" name="テキスト ボックス 32"/>
            <p:cNvSpPr txBox="1">
              <a:spLocks noChangeArrowheads="1"/>
            </p:cNvSpPr>
            <p:nvPr/>
          </p:nvSpPr>
          <p:spPr bwMode="auto">
            <a:xfrm>
              <a:off x="1588577" y="5595674"/>
              <a:ext cx="1968809" cy="339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defTabSz="914400" eaLnBrk="1" hangingPunct="1"/>
              <a:r>
                <a:rPr lang="en-US" altLang="ja-JP" sz="2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15</a:t>
              </a:r>
              <a:r>
                <a:rPr lang="ja-JP" altLang="en-US" sz="2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：</a:t>
              </a:r>
              <a:r>
                <a:rPr lang="en-US" altLang="ja-JP" sz="2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00</a:t>
              </a:r>
              <a:r>
                <a:rPr lang="ja-JP" altLang="en-US" sz="2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en-US" altLang="ja-JP" sz="2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- 16</a:t>
              </a:r>
              <a:r>
                <a:rPr lang="ja-JP" altLang="en-US" sz="2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：</a:t>
              </a:r>
              <a:r>
                <a:rPr lang="en-US" altLang="ja-JP" sz="2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00</a:t>
              </a:r>
              <a:endParaRPr lang="ja-JP" altLang="en-US" sz="24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092" name="テキスト ボックス 33"/>
            <p:cNvSpPr txBox="1">
              <a:spLocks noChangeArrowheads="1"/>
            </p:cNvSpPr>
            <p:nvPr/>
          </p:nvSpPr>
          <p:spPr bwMode="auto">
            <a:xfrm>
              <a:off x="-145008" y="6733325"/>
              <a:ext cx="6853238" cy="611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en-US" altLang="ja-JP" sz="2400" dirty="0"/>
                <a:t>『</a:t>
              </a:r>
              <a:r>
                <a:rPr lang="ja-JP" altLang="en-US" sz="2400" dirty="0"/>
                <a:t> </a:t>
              </a:r>
              <a:r>
                <a:rPr lang="ja-JP" altLang="ja-JP" sz="2400" dirty="0"/>
                <a:t>不明熱・関節リウマチ・骨粗鬆症など雑多な話</a:t>
              </a:r>
              <a:endParaRPr lang="en-US" altLang="ja-JP" sz="2400" dirty="0"/>
            </a:p>
            <a:p>
              <a:pPr algn="ctr" eaLnBrk="1" hangingPunct="1"/>
              <a:r>
                <a:rPr lang="ja-JP" altLang="en-US" sz="2400" dirty="0"/>
                <a:t>　　　　　　　 </a:t>
              </a:r>
              <a:r>
                <a:rPr lang="ja-JP" altLang="ja-JP" sz="2400" dirty="0"/>
                <a:t>～ピットフォールを中心に～</a:t>
              </a:r>
              <a:r>
                <a:rPr lang="ja-JP" altLang="en-US" sz="2400" dirty="0"/>
                <a:t>　　　　　　</a:t>
              </a:r>
              <a:r>
                <a:rPr lang="en-US" altLang="ja-JP" sz="2400" dirty="0"/>
                <a:t>』</a:t>
              </a:r>
              <a:endPara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5" name="円/楕円 34"/>
            <p:cNvSpPr/>
            <p:nvPr/>
          </p:nvSpPr>
          <p:spPr>
            <a:xfrm>
              <a:off x="266094" y="7453310"/>
              <a:ext cx="865249" cy="419131"/>
            </a:xfrm>
            <a:prstGeom prst="ellipse">
              <a:avLst/>
            </a:prstGeom>
            <a:solidFill>
              <a:srgbClr val="ED7D31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600" kern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演者</a:t>
              </a:r>
            </a:p>
          </p:txBody>
        </p:sp>
        <p:sp>
          <p:nvSpPr>
            <p:cNvPr id="3096" name="正方形/長方形 35"/>
            <p:cNvSpPr>
              <a:spLocks noChangeArrowheads="1"/>
            </p:cNvSpPr>
            <p:nvPr/>
          </p:nvSpPr>
          <p:spPr bwMode="auto">
            <a:xfrm>
              <a:off x="942020" y="7486065"/>
              <a:ext cx="5710703" cy="419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/>
              <a:r>
                <a:rPr lang="ja-JP" altLang="en-US" sz="20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リウマチ科みやもと</a:t>
              </a:r>
              <a:r>
                <a:rPr lang="ja-JP" altLang="en-US" sz="24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20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r>
                <a:rPr lang="ja-JP" altLang="en-US" sz="24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主 宮本 茂輝 先生</a:t>
              </a:r>
              <a:endPara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3097" name="正方形/長方形 37"/>
          <p:cNvSpPr>
            <a:spLocks noChangeArrowheads="1"/>
          </p:cNvSpPr>
          <p:nvPr/>
        </p:nvSpPr>
        <p:spPr bwMode="auto">
          <a:xfrm>
            <a:off x="-36857" y="8088779"/>
            <a:ext cx="6853238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4492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914400" eaLnBrk="1" hangingPunct="1"/>
            <a:r>
              <a:rPr lang="ja-JP" altLang="en-US" sz="1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本医師会生涯教育単位</a:t>
            </a:r>
            <a:r>
              <a:rPr lang="en-US" altLang="ja-JP" sz="1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単位を取得することができます</a:t>
            </a:r>
            <a:endParaRPr lang="en-US" altLang="ja-JP" sz="1400" b="1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 defTabSz="914400" eaLnBrk="1" hangingPunct="1"/>
            <a:r>
              <a:rPr lang="ja-JP" altLang="en-US" sz="1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カリキュラムコード　</a:t>
            </a:r>
            <a:r>
              <a:rPr lang="en-US" altLang="ja-JP" sz="1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CC</a:t>
            </a:r>
            <a:r>
              <a:rPr lang="ja-JP" altLang="en-US" sz="1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28</a:t>
            </a:r>
            <a:r>
              <a:rPr lang="ja-JP" altLang="en-US" sz="1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発熱</a:t>
            </a:r>
            <a:endParaRPr lang="en-US" altLang="ja-JP" sz="1400" b="1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 defTabSz="914400" eaLnBrk="1" hangingPunct="1"/>
            <a:endParaRPr lang="en-US" altLang="ja-JP" sz="1200" b="1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 defTabSz="914400" eaLnBrk="1" hangingPunct="1"/>
            <a:endParaRPr lang="ja-JP" altLang="ja-JP" sz="1000" b="1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098" name="正方形/長方形 38"/>
          <p:cNvSpPr>
            <a:spLocks noChangeArrowheads="1"/>
          </p:cNvSpPr>
          <p:nvPr/>
        </p:nvSpPr>
        <p:spPr bwMode="auto">
          <a:xfrm>
            <a:off x="142971" y="8651200"/>
            <a:ext cx="65720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914400" eaLnBrk="1" hangingPunct="1"/>
            <a:r>
              <a:rPr lang="ja-JP" altLang="en-US" sz="1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共催</a:t>
            </a:r>
            <a:r>
              <a:rPr lang="ja-JP" altLang="ja-JP" sz="1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湖北医師会　　</a:t>
            </a:r>
            <a:r>
              <a:rPr lang="ja-JP" altLang="ja-JP" sz="1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中外製薬株式会社</a:t>
            </a:r>
            <a:endParaRPr lang="ja-JP" altLang="en-US" sz="1400" b="1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" name="正方形/長方形 35">
            <a:extLst>
              <a:ext uri="{FF2B5EF4-FFF2-40B4-BE49-F238E27FC236}">
                <a16:creationId xmlns:a16="http://schemas.microsoft.com/office/drawing/2014/main" xmlns="" id="{F6F2C783-B837-4AE4-867F-C2FD587CC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264" y="5641880"/>
            <a:ext cx="5166814" cy="414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雨森医院　院長　雨森 正洋 先生　　</a:t>
            </a:r>
            <a:endParaRPr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円/楕円 34">
            <a:extLst>
              <a:ext uri="{FF2B5EF4-FFF2-40B4-BE49-F238E27FC236}">
                <a16:creationId xmlns:a16="http://schemas.microsoft.com/office/drawing/2014/main" xmlns="" id="{BA70AABE-24A2-4798-8FD4-FD84BB6D34EA}"/>
              </a:ext>
            </a:extLst>
          </p:cNvPr>
          <p:cNvSpPr/>
          <p:nvPr/>
        </p:nvSpPr>
        <p:spPr>
          <a:xfrm>
            <a:off x="374245" y="5543743"/>
            <a:ext cx="865249" cy="556786"/>
          </a:xfrm>
          <a:prstGeom prst="ellipse">
            <a:avLst/>
          </a:prstGeom>
          <a:solidFill>
            <a:srgbClr val="ED7D31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座長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_B26_a">
  <a:themeElements>
    <a:clrScheme name="黄色がかったオレンジ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</TotalTime>
  <Words>59</Words>
  <Application>Microsoft Office PowerPoint</Application>
  <PresentationFormat>画面に合わせる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Times New Roman</vt:lpstr>
      <vt:lpstr>tem_B26_a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クリックしてタイトルを入力</dc:title>
  <dc:creator>P-ralay.com</dc:creator>
  <cp:lastModifiedBy>宮本茂輝</cp:lastModifiedBy>
  <cp:revision>86</cp:revision>
  <cp:lastPrinted>2018-02-23T02:09:28Z</cp:lastPrinted>
  <dcterms:modified xsi:type="dcterms:W3CDTF">2022-08-25T10:45:24Z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TC024770329991</vt:lpwstr>
  </property>
</Properties>
</file>